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0" r:id="rId1"/>
  </p:sldMasterIdLst>
  <p:notesMasterIdLst>
    <p:notesMasterId r:id="rId12"/>
  </p:notesMasterIdLst>
  <p:sldIdLst>
    <p:sldId id="256" r:id="rId2"/>
    <p:sldId id="257" r:id="rId3"/>
    <p:sldId id="258" r:id="rId4"/>
    <p:sldId id="277" r:id="rId5"/>
    <p:sldId id="270" r:id="rId6"/>
    <p:sldId id="271" r:id="rId7"/>
    <p:sldId id="272" r:id="rId8"/>
    <p:sldId id="276" r:id="rId9"/>
    <p:sldId id="274" r:id="rId10"/>
    <p:sldId id="27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B30D6C"/>
    <a:srgbClr val="1B1B1B"/>
    <a:srgbClr val="232323"/>
    <a:srgbClr val="282828"/>
    <a:srgbClr val="3A3A3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368" autoAdjust="0"/>
    <p:restoredTop sz="84543" autoAdjust="0"/>
  </p:normalViewPr>
  <p:slideViewPr>
    <p:cSldViewPr snapToGrid="0" snapToObjects="1">
      <p:cViewPr varScale="1">
        <p:scale>
          <a:sx n="71" d="100"/>
          <a:sy n="71" d="100"/>
        </p:scale>
        <p:origin x="-1356"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B4F7C9-357D-8644-B7C1-9501BA19050C}" type="datetimeFigureOut">
              <a:rPr lang="en-US" smtClean="0"/>
              <a:pPr/>
              <a:t>3/20/2018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51118-79FA-9240-A2DC-9B8E9EA1165A}" type="slidenum">
              <a:rPr lang="en-US" smtClean="0"/>
              <a:pPr/>
              <a:t>‹#›</a:t>
            </a:fld>
            <a:endParaRPr lang="en-US"/>
          </a:p>
        </p:txBody>
      </p:sp>
    </p:spTree>
    <p:extLst>
      <p:ext uri="{BB962C8B-B14F-4D97-AF65-F5344CB8AC3E}">
        <p14:creationId xmlns:p14="http://schemas.microsoft.com/office/powerpoint/2010/main" xmlns="" val="41076999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51118-79FA-9240-A2DC-9B8E9EA1165A}" type="slidenum">
              <a:rPr lang="en-US" smtClean="0"/>
              <a:pPr/>
              <a:t>1</a:t>
            </a:fld>
            <a:endParaRPr lang="en-US"/>
          </a:p>
        </p:txBody>
      </p:sp>
    </p:spTree>
    <p:extLst>
      <p:ext uri="{BB962C8B-B14F-4D97-AF65-F5344CB8AC3E}">
        <p14:creationId xmlns:p14="http://schemas.microsoft.com/office/powerpoint/2010/main" xmlns="" val="3559920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2237CCDE-DEBE-124E-8CB0-E9127AA23C4D}" type="datetimeFigureOut">
              <a:rPr lang="en-US" smtClean="0"/>
              <a:pPr/>
              <a:t>3/20/2018</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4318EEB-5999-DB4F-AF8D-914AC5288DF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237CCDE-DEBE-124E-8CB0-E9127AA23C4D}" type="datetimeFigureOut">
              <a:rPr lang="en-US" smtClean="0"/>
              <a:pPr/>
              <a:t>3/20/2018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4318EEB-5999-DB4F-AF8D-914AC5288DF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237CCDE-DEBE-124E-8CB0-E9127AA23C4D}" type="datetimeFigureOut">
              <a:rPr lang="en-US" smtClean="0"/>
              <a:pPr/>
              <a:t>3/20/2018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4318EEB-5999-DB4F-AF8D-914AC5288DF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237CCDE-DEBE-124E-8CB0-E9127AA23C4D}" type="datetimeFigureOut">
              <a:rPr lang="en-US" smtClean="0"/>
              <a:pPr/>
              <a:t>3/20/2018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4318EEB-5999-DB4F-AF8D-914AC5288DF1}"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2237CCDE-DEBE-124E-8CB0-E9127AA23C4D}" type="datetimeFigureOut">
              <a:rPr lang="en-US" smtClean="0"/>
              <a:pPr/>
              <a:t>3/20/2018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4318EEB-5999-DB4F-AF8D-914AC5288DF1}"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237CCDE-DEBE-124E-8CB0-E9127AA23C4D}" type="datetimeFigureOut">
              <a:rPr lang="en-US" smtClean="0"/>
              <a:pPr/>
              <a:t>3/20/2018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4318EEB-5999-DB4F-AF8D-914AC5288DF1}"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237CCDE-DEBE-124E-8CB0-E9127AA23C4D}" type="datetimeFigureOut">
              <a:rPr lang="en-US" smtClean="0"/>
              <a:pPr/>
              <a:t>3/20/2018</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34318EEB-5999-DB4F-AF8D-914AC5288DF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2237CCDE-DEBE-124E-8CB0-E9127AA23C4D}" type="datetimeFigureOut">
              <a:rPr lang="en-US" smtClean="0"/>
              <a:pPr/>
              <a:t>3/20/2018</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34318EEB-5999-DB4F-AF8D-914AC5288DF1}"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2237CCDE-DEBE-124E-8CB0-E9127AA23C4D}" type="datetimeFigureOut">
              <a:rPr lang="en-US" smtClean="0"/>
              <a:pPr/>
              <a:t>3/20/2018</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34318EEB-5999-DB4F-AF8D-914AC5288DF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2237CCDE-DEBE-124E-8CB0-E9127AA23C4D}" type="datetimeFigureOut">
              <a:rPr lang="en-US" smtClean="0"/>
              <a:pPr/>
              <a:t>3/20/2018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4318EEB-5999-DB4F-AF8D-914AC5288DF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2237CCDE-DEBE-124E-8CB0-E9127AA23C4D}" type="datetimeFigureOut">
              <a:rPr lang="en-US" smtClean="0"/>
              <a:pPr/>
              <a:t>3/20/2018</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4318EEB-5999-DB4F-AF8D-914AC5288DF1}"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2237CCDE-DEBE-124E-8CB0-E9127AA23C4D}" type="datetimeFigureOut">
              <a:rPr lang="en-US" smtClean="0"/>
              <a:pPr/>
              <a:t>3/20/2018</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34318EEB-5999-DB4F-AF8D-914AC5288DF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6193" y="5003729"/>
            <a:ext cx="7772400" cy="640115"/>
          </a:xfrm>
        </p:spPr>
        <p:txBody>
          <a:bodyPr>
            <a:normAutofit fontScale="90000"/>
          </a:bodyPr>
          <a:lstStyle/>
          <a:p>
            <a:pPr algn="ctr"/>
            <a:r>
              <a:rPr lang="en-US" sz="5400" dirty="0" smtClean="0">
                <a:solidFill>
                  <a:schemeClr val="accent2">
                    <a:lumMod val="50000"/>
                  </a:schemeClr>
                </a:solidFill>
                <a:latin typeface="Cooper Black" panose="0208090404030B020404" pitchFamily="18" charset="0"/>
              </a:rPr>
              <a:t/>
            </a:r>
            <a:br>
              <a:rPr lang="en-US" sz="5400" dirty="0" smtClean="0">
                <a:solidFill>
                  <a:schemeClr val="accent2">
                    <a:lumMod val="50000"/>
                  </a:schemeClr>
                </a:solidFill>
                <a:latin typeface="Cooper Black" panose="0208090404030B020404" pitchFamily="18" charset="0"/>
              </a:rPr>
            </a:br>
            <a:endParaRPr lang="en-US" sz="4800" dirty="0">
              <a:solidFill>
                <a:schemeClr val="accent2">
                  <a:lumMod val="50000"/>
                </a:schemeClr>
              </a:solidFill>
              <a:latin typeface="Cooper Black" panose="0208090404030B020404" pitchFamily="18" charset="0"/>
            </a:endParaRPr>
          </a:p>
        </p:txBody>
      </p:sp>
      <p:sp>
        <p:nvSpPr>
          <p:cNvPr id="4" name="TextBox 3"/>
          <p:cNvSpPr txBox="1"/>
          <p:nvPr/>
        </p:nvSpPr>
        <p:spPr>
          <a:xfrm>
            <a:off x="0" y="1308539"/>
            <a:ext cx="9144000" cy="3354765"/>
          </a:xfrm>
          <a:prstGeom prst="rect">
            <a:avLst/>
          </a:prstGeom>
          <a:noFill/>
        </p:spPr>
        <p:txBody>
          <a:bodyPr wrap="square" rtlCol="0">
            <a:spAutoFit/>
          </a:bodyPr>
          <a:lstStyle/>
          <a:p>
            <a:pPr algn="ctr"/>
            <a:r>
              <a:rPr lang="en-IN" sz="4400" b="1" dirty="0" smtClean="0">
                <a:latin typeface="Bell MT" panose="02020503060305020303" pitchFamily="18" charset="0"/>
              </a:rPr>
              <a:t/>
            </a:r>
            <a:br>
              <a:rPr lang="en-IN" sz="4400" b="1" dirty="0" smtClean="0">
                <a:latin typeface="Bell MT" panose="02020503060305020303" pitchFamily="18" charset="0"/>
              </a:rPr>
            </a:br>
            <a:endParaRPr lang="en-IN" sz="4400" b="1" dirty="0" smtClean="0">
              <a:latin typeface="Bell MT" panose="02020503060305020303" pitchFamily="18" charset="0"/>
            </a:endParaRPr>
          </a:p>
          <a:p>
            <a:pPr algn="ctr"/>
            <a:r>
              <a:rPr lang="en-IN" sz="4400" b="1" dirty="0" smtClean="0">
                <a:latin typeface="Bell MT" panose="02020503060305020303" pitchFamily="18" charset="0"/>
              </a:rPr>
              <a:t>RAJASTHAN IT DAY 2018</a:t>
            </a:r>
          </a:p>
          <a:p>
            <a:pPr algn="ctr"/>
            <a:r>
              <a:rPr lang="en-IN" sz="4400" b="1" dirty="0" smtClean="0">
                <a:latin typeface="Bell MT" panose="02020503060305020303" pitchFamily="18" charset="0"/>
              </a:rPr>
              <a:t>HACKATHON 4.0 </a:t>
            </a:r>
          </a:p>
          <a:p>
            <a:pPr algn="ctr"/>
            <a:endParaRPr lang="en-US" b="1" dirty="0"/>
          </a:p>
          <a:p>
            <a:pPr algn="ctr"/>
            <a:endParaRPr lang="en-US" b="1" dirty="0" smtClean="0"/>
          </a:p>
        </p:txBody>
      </p:sp>
      <p:sp>
        <p:nvSpPr>
          <p:cNvPr id="8" name="TextBox 7"/>
          <p:cNvSpPr txBox="1"/>
          <p:nvPr/>
        </p:nvSpPr>
        <p:spPr>
          <a:xfrm>
            <a:off x="996188" y="979714"/>
            <a:ext cx="7039556" cy="2772367"/>
          </a:xfrm>
          <a:prstGeom prst="rect">
            <a:avLst/>
          </a:prstGeom>
        </p:spPr>
        <p:txBody>
          <a:bodyPr vert="horz" lIns="91440" tIns="45720" rIns="91440" bIns="45720" rtlCol="0" anchor="ctr">
            <a:normAutofit/>
          </a:bodyPr>
          <a:lstStyle>
            <a:lvl1pPr algn="ctr" defTabSz="914400">
              <a:spcBef>
                <a:spcPct val="0"/>
              </a:spcBef>
              <a:buNone/>
              <a:defRPr sz="5400">
                <a:latin typeface="Cooper Black" panose="0208090404030B020404" pitchFamily="18" charset="0"/>
                <a:ea typeface="+mj-ea"/>
                <a:cs typeface="+mj-cs"/>
              </a:defRPr>
            </a:lvl1pPr>
          </a:lstStyle>
          <a:p>
            <a:endParaRPr lang="en-US" b="1" dirty="0" smtClean="0">
              <a:solidFill>
                <a:srgbClr val="B30D6C"/>
              </a:solidFill>
              <a:latin typeface="Footlight MT Light" panose="0204060206030A020304" pitchFamily="18" charset="0"/>
            </a:endParaRPr>
          </a:p>
        </p:txBody>
      </p:sp>
      <p:pic>
        <p:nvPicPr>
          <p:cNvPr id="6" name="Picture 5" descr="hackathon.png"/>
          <p:cNvPicPr>
            <a:picLocks noChangeAspect="1"/>
          </p:cNvPicPr>
          <p:nvPr/>
        </p:nvPicPr>
        <p:blipFill>
          <a:blip r:embed="rId3"/>
          <a:stretch>
            <a:fillRect/>
          </a:stretch>
        </p:blipFill>
        <p:spPr>
          <a:xfrm>
            <a:off x="7393576" y="185738"/>
            <a:ext cx="1582511" cy="1122802"/>
          </a:xfrm>
          <a:prstGeom prst="rect">
            <a:avLst/>
          </a:prstGeom>
        </p:spPr>
      </p:pic>
    </p:spTree>
    <p:extLst>
      <p:ext uri="{BB962C8B-B14F-4D97-AF65-F5344CB8AC3E}">
        <p14:creationId xmlns:p14="http://schemas.microsoft.com/office/powerpoint/2010/main" xmlns="" val="16173660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14068"/>
            <a:ext cx="7875917" cy="1003570"/>
          </a:xfrm>
        </p:spPr>
        <p:txBody>
          <a:bodyPr/>
          <a:lstStyle/>
          <a:p>
            <a:r>
              <a:rPr lang="en-US" dirty="0" err="1" smtClean="0">
                <a:solidFill>
                  <a:srgbClr val="92D050"/>
                </a:solidFill>
              </a:rPr>
              <a:t>Krishi</a:t>
            </a:r>
            <a:r>
              <a:rPr lang="en-US" dirty="0" err="1" smtClean="0">
                <a:solidFill>
                  <a:srgbClr val="00B050"/>
                </a:solidFill>
              </a:rPr>
              <a:t>Vikas</a:t>
            </a:r>
            <a:endParaRPr lang="en-US" dirty="0">
              <a:solidFill>
                <a:srgbClr val="00B050"/>
              </a:solidFill>
            </a:endParaRPr>
          </a:p>
        </p:txBody>
      </p:sp>
      <p:sp>
        <p:nvSpPr>
          <p:cNvPr id="9" name="TextBox 8"/>
          <p:cNvSpPr txBox="1"/>
          <p:nvPr/>
        </p:nvSpPr>
        <p:spPr>
          <a:xfrm>
            <a:off x="1943940" y="417934"/>
            <a:ext cx="4364966" cy="369332"/>
          </a:xfrm>
          <a:prstGeom prst="rect">
            <a:avLst/>
          </a:prstGeom>
          <a:noFill/>
        </p:spPr>
        <p:txBody>
          <a:bodyPr wrap="square" rtlCol="0">
            <a:spAutoFit/>
          </a:bodyPr>
          <a:lstStyle/>
          <a:p>
            <a:endParaRPr lang="en-US" b="1" dirty="0">
              <a:ln w="22225">
                <a:solidFill>
                  <a:schemeClr val="accent2"/>
                </a:solidFill>
                <a:prstDash val="solid"/>
              </a:ln>
              <a:solidFill>
                <a:schemeClr val="accent2">
                  <a:lumMod val="40000"/>
                  <a:lumOff val="60000"/>
                </a:schemeClr>
              </a:solidFill>
            </a:endParaRPr>
          </a:p>
        </p:txBody>
      </p:sp>
      <p:sp>
        <p:nvSpPr>
          <p:cNvPr id="13" name="TextBox 12"/>
          <p:cNvSpPr txBox="1"/>
          <p:nvPr/>
        </p:nvSpPr>
        <p:spPr>
          <a:xfrm>
            <a:off x="345057" y="1633780"/>
            <a:ext cx="8384875" cy="1323439"/>
          </a:xfrm>
          <a:prstGeom prst="rect">
            <a:avLst/>
          </a:prstGeom>
          <a:noFill/>
        </p:spPr>
        <p:txBody>
          <a:bodyPr wrap="square" rtlCol="0">
            <a:spAutoFit/>
          </a:bodyPr>
          <a:lstStyle/>
          <a:p>
            <a:r>
              <a:rPr lang="en-US" sz="2000" dirty="0" smtClean="0">
                <a:solidFill>
                  <a:schemeClr val="accent3">
                    <a:lumMod val="50000"/>
                  </a:schemeClr>
                </a:solidFill>
              </a:rPr>
              <a:t>This app will help in the betterment of Agriculture. This improve the quality of the crops grown by the farmer. This will also be used to remove fraud in selling of crops by the farmers in the market. With the advancement in technology, we can use these technologies to make India (agricultural land) a better a place.</a:t>
            </a:r>
            <a:endParaRPr lang="en-US" sz="2000" dirty="0">
              <a:solidFill>
                <a:schemeClr val="accent3">
                  <a:lumMod val="50000"/>
                </a:schemeClr>
              </a:solidFill>
            </a:endParaRPr>
          </a:p>
        </p:txBody>
      </p:sp>
      <p:pic>
        <p:nvPicPr>
          <p:cNvPr id="1030" name="Picture 6" descr="Related imag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17906" y="3348317"/>
            <a:ext cx="3558276" cy="208542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552091" y="5677229"/>
            <a:ext cx="7323826" cy="369332"/>
          </a:xfrm>
          <a:prstGeom prst="rect">
            <a:avLst/>
          </a:prstGeom>
          <a:noFill/>
        </p:spPr>
        <p:txBody>
          <a:bodyPr wrap="square" rtlCol="0">
            <a:spAutoFit/>
          </a:bodyPr>
          <a:lstStyle/>
          <a:p>
            <a:r>
              <a:rPr lang="en-US" dirty="0" smtClean="0">
                <a:solidFill>
                  <a:srgbClr val="002060"/>
                </a:solidFill>
              </a:rPr>
              <a:t>This will target the 50% of the population. </a:t>
            </a:r>
            <a:endParaRPr lang="en-US" dirty="0">
              <a:solidFill>
                <a:srgbClr val="002060"/>
              </a:solidFill>
            </a:endParaRPr>
          </a:p>
        </p:txBody>
      </p:sp>
      <p:sp>
        <p:nvSpPr>
          <p:cNvPr id="15" name="TextBox 14"/>
          <p:cNvSpPr txBox="1"/>
          <p:nvPr/>
        </p:nvSpPr>
        <p:spPr>
          <a:xfrm>
            <a:off x="3433313" y="6290051"/>
            <a:ext cx="8402128" cy="461665"/>
          </a:xfrm>
          <a:prstGeom prst="rect">
            <a:avLst/>
          </a:prstGeom>
          <a:noFill/>
        </p:spPr>
        <p:txBody>
          <a:bodyPr wrap="square" rtlCol="0">
            <a:spAutoFit/>
          </a:bodyPr>
          <a:lstStyle/>
          <a:p>
            <a:r>
              <a:rPr lang="en-US" sz="2400" b="1" i="1" dirty="0" smtClean="0">
                <a:solidFill>
                  <a:schemeClr val="accent5">
                    <a:lumMod val="75000"/>
                  </a:schemeClr>
                </a:solidFill>
              </a:rPr>
              <a:t>“Thank You“</a:t>
            </a:r>
            <a:endParaRPr lang="en-US" sz="2400" b="1" i="1" dirty="0">
              <a:solidFill>
                <a:schemeClr val="accent5">
                  <a:lumMod val="75000"/>
                </a:schemeClr>
              </a:solidFill>
            </a:endParaRPr>
          </a:p>
        </p:txBody>
      </p:sp>
      <p:pic>
        <p:nvPicPr>
          <p:cNvPr id="10" name="Picture 9" descr="hackathon.png"/>
          <p:cNvPicPr>
            <a:picLocks noChangeAspect="1"/>
          </p:cNvPicPr>
          <p:nvPr/>
        </p:nvPicPr>
        <p:blipFill>
          <a:blip r:embed="rId3"/>
          <a:stretch>
            <a:fillRect/>
          </a:stretch>
        </p:blipFill>
        <p:spPr>
          <a:xfrm>
            <a:off x="7285082" y="139210"/>
            <a:ext cx="1858918" cy="1494570"/>
          </a:xfrm>
          <a:prstGeom prst="rect">
            <a:avLst/>
          </a:prstGeom>
        </p:spPr>
      </p:pic>
    </p:spTree>
    <p:extLst>
      <p:ext uri="{BB962C8B-B14F-4D97-AF65-F5344CB8AC3E}">
        <p14:creationId xmlns:p14="http://schemas.microsoft.com/office/powerpoint/2010/main" xmlns="" val="1217058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314" y="1491419"/>
            <a:ext cx="4362995" cy="230832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7200" dirty="0" smtClean="0">
                <a:solidFill>
                  <a:schemeClr val="bg1"/>
                </a:solidFill>
              </a:rPr>
              <a:t>KRISHI VIKAS </a:t>
            </a:r>
            <a:endParaRPr lang="en-US" sz="7200" dirty="0">
              <a:solidFill>
                <a:schemeClr val="bg1"/>
              </a:solidFill>
            </a:endParaRPr>
          </a:p>
        </p:txBody>
      </p:sp>
      <p:sp>
        <p:nvSpPr>
          <p:cNvPr id="11" name="TextBox 10"/>
          <p:cNvSpPr txBox="1"/>
          <p:nvPr/>
        </p:nvSpPr>
        <p:spPr>
          <a:xfrm rot="20364244">
            <a:off x="875168" y="3220592"/>
            <a:ext cx="2298460" cy="369332"/>
          </a:xfrm>
          <a:prstGeom prst="rect">
            <a:avLst/>
          </a:prstGeom>
          <a:noFill/>
        </p:spPr>
        <p:txBody>
          <a:bodyPr wrap="square" rtlCol="0">
            <a:spAutoFit/>
          </a:bodyPr>
          <a:lstStyle/>
          <a:p>
            <a:r>
              <a:rPr lang="en-US" b="1" dirty="0" smtClean="0"/>
              <a:t> </a:t>
            </a:r>
            <a:endParaRPr lang="en-US" b="1" dirty="0"/>
          </a:p>
        </p:txBody>
      </p:sp>
      <p:pic>
        <p:nvPicPr>
          <p:cNvPr id="9" name="Picture 8" descr="hackathon.png"/>
          <p:cNvPicPr>
            <a:picLocks noChangeAspect="1"/>
          </p:cNvPicPr>
          <p:nvPr/>
        </p:nvPicPr>
        <p:blipFill>
          <a:blip r:embed="rId2"/>
          <a:stretch>
            <a:fillRect/>
          </a:stretch>
        </p:blipFill>
        <p:spPr>
          <a:xfrm>
            <a:off x="7498080" y="0"/>
            <a:ext cx="1597478" cy="1284373"/>
          </a:xfrm>
          <a:prstGeom prst="rect">
            <a:avLst/>
          </a:prstGeom>
        </p:spPr>
      </p:pic>
    </p:spTree>
    <p:extLst>
      <p:ext uri="{BB962C8B-B14F-4D97-AF65-F5344CB8AC3E}">
        <p14:creationId xmlns:p14="http://schemas.microsoft.com/office/powerpoint/2010/main" xmlns="" val="2886681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66"/>
            <a:ext cx="6846602" cy="1143000"/>
          </a:xfrm>
          <a:solidFill>
            <a:schemeClr val="bg1">
              <a:lumMod val="75000"/>
              <a:alpha val="95000"/>
            </a:schemeClr>
          </a:solidFill>
        </p:spPr>
        <p:txBody>
          <a:bodyPr/>
          <a:lstStyle/>
          <a:p>
            <a:r>
              <a:rPr lang="en-US" dirty="0" smtClean="0">
                <a:solidFill>
                  <a:srgbClr val="002060"/>
                </a:solidFill>
              </a:rPr>
              <a:t>Problem Statement</a:t>
            </a:r>
            <a:endParaRPr lang="en-US" dirty="0">
              <a:solidFill>
                <a:srgbClr val="002060"/>
              </a:solidFill>
            </a:endParaRPr>
          </a:p>
        </p:txBody>
      </p:sp>
      <p:sp>
        <p:nvSpPr>
          <p:cNvPr id="6" name="TextBox 5"/>
          <p:cNvSpPr txBox="1"/>
          <p:nvPr/>
        </p:nvSpPr>
        <p:spPr>
          <a:xfrm>
            <a:off x="0" y="1449977"/>
            <a:ext cx="9105925" cy="5047536"/>
          </a:xfrm>
          <a:prstGeom prst="rect">
            <a:avLst/>
          </a:prstGeom>
          <a:noFill/>
        </p:spPr>
        <p:txBody>
          <a:bodyPr wrap="square" rtlCol="0">
            <a:spAutoFit/>
          </a:bodyPr>
          <a:lstStyle/>
          <a:p>
            <a:pPr algn="just"/>
            <a:r>
              <a:rPr lang="en-IN" sz="2000" b="1" dirty="0" smtClean="0">
                <a:solidFill>
                  <a:srgbClr val="1B1B1B"/>
                </a:solidFill>
              </a:rPr>
              <a:t>IDEA</a:t>
            </a:r>
            <a:r>
              <a:rPr lang="en-IN" sz="2000" dirty="0" smtClean="0">
                <a:solidFill>
                  <a:srgbClr val="1B1B1B"/>
                </a:solidFill>
              </a:rPr>
              <a:t> </a:t>
            </a:r>
          </a:p>
          <a:p>
            <a:pPr algn="just">
              <a:buFont typeface="Arial" pitchFamily="34" charset="0"/>
              <a:buChar char="•"/>
            </a:pPr>
            <a:r>
              <a:rPr lang="en-IN" sz="2000" dirty="0" smtClean="0">
                <a:solidFill>
                  <a:srgbClr val="1B1B1B"/>
                </a:solidFill>
              </a:rPr>
              <a:t>Improve crop quality</a:t>
            </a:r>
          </a:p>
          <a:p>
            <a:pPr algn="just">
              <a:buFont typeface="Arial" pitchFamily="34" charset="0"/>
              <a:buChar char="•"/>
            </a:pPr>
            <a:r>
              <a:rPr lang="en-IN" sz="2000" dirty="0" smtClean="0">
                <a:solidFill>
                  <a:srgbClr val="1B1B1B"/>
                </a:solidFill>
              </a:rPr>
              <a:t>Introduce </a:t>
            </a:r>
            <a:r>
              <a:rPr lang="en-IN" sz="2000" dirty="0">
                <a:solidFill>
                  <a:srgbClr val="1B1B1B"/>
                </a:solidFill>
              </a:rPr>
              <a:t>new and effective farming </a:t>
            </a:r>
            <a:r>
              <a:rPr lang="en-IN" sz="2000" dirty="0" smtClean="0">
                <a:solidFill>
                  <a:srgbClr val="1B1B1B"/>
                </a:solidFill>
              </a:rPr>
              <a:t>techniques</a:t>
            </a:r>
          </a:p>
          <a:p>
            <a:pPr algn="just">
              <a:buFont typeface="Arial" pitchFamily="34" charset="0"/>
              <a:buChar char="•"/>
            </a:pPr>
            <a:r>
              <a:rPr lang="en-IN" sz="2000" dirty="0" smtClean="0">
                <a:solidFill>
                  <a:srgbClr val="1B1B1B"/>
                </a:solidFill>
              </a:rPr>
              <a:t>Maximum </a:t>
            </a:r>
            <a:r>
              <a:rPr lang="en-IN" sz="2000" dirty="0">
                <a:solidFill>
                  <a:srgbClr val="1B1B1B"/>
                </a:solidFill>
              </a:rPr>
              <a:t>agriculture services.</a:t>
            </a:r>
          </a:p>
          <a:p>
            <a:r>
              <a:rPr lang="en-IN" sz="2000" b="1" dirty="0">
                <a:solidFill>
                  <a:srgbClr val="1B1B1B"/>
                </a:solidFill>
              </a:rPr>
              <a:t>Problems solved </a:t>
            </a:r>
            <a:r>
              <a:rPr lang="en-IN" sz="2000" dirty="0">
                <a:solidFill>
                  <a:srgbClr val="1B1B1B"/>
                </a:solidFill>
              </a:rPr>
              <a:t>:</a:t>
            </a:r>
          </a:p>
          <a:p>
            <a:r>
              <a:rPr lang="en-IN" sz="2000" dirty="0"/>
              <a:t>1. Awareness to new technologies used in farming.</a:t>
            </a:r>
          </a:p>
          <a:p>
            <a:r>
              <a:rPr lang="en-IN" sz="2000" dirty="0"/>
              <a:t>2. Effective way to develop a crop and solve farming related issues.</a:t>
            </a:r>
          </a:p>
          <a:p>
            <a:r>
              <a:rPr lang="en-IN" sz="2000" dirty="0"/>
              <a:t>3. </a:t>
            </a:r>
            <a:r>
              <a:rPr lang="en-IN" sz="2000" dirty="0" smtClean="0"/>
              <a:t>Provide value for money</a:t>
            </a:r>
            <a:r>
              <a:rPr lang="en-IN" dirty="0" smtClean="0"/>
              <a:t>.</a:t>
            </a:r>
          </a:p>
          <a:p>
            <a:r>
              <a:rPr lang="en-IN" dirty="0" smtClean="0"/>
              <a:t>4. Easy solutions to farmer regarding cultivation of crops.</a:t>
            </a:r>
          </a:p>
          <a:p>
            <a:r>
              <a:rPr lang="en-IN" dirty="0" smtClean="0"/>
              <a:t>5. Early predictions of cultivated crops  .</a:t>
            </a:r>
          </a:p>
          <a:p>
            <a:r>
              <a:rPr lang="en-IN" dirty="0" smtClean="0"/>
              <a:t>6. Early prediction of market value of their crops .</a:t>
            </a:r>
          </a:p>
          <a:p>
            <a:r>
              <a:rPr lang="en-IN" dirty="0" smtClean="0"/>
              <a:t>7.Controls farming frauds .</a:t>
            </a:r>
          </a:p>
          <a:p>
            <a:r>
              <a:rPr lang="en-IN" dirty="0" smtClean="0"/>
              <a:t>8. Everything at one place. </a:t>
            </a:r>
            <a:br>
              <a:rPr lang="en-IN" dirty="0" smtClean="0"/>
            </a:br>
            <a:endParaRPr lang="en-IN" dirty="0" smtClean="0"/>
          </a:p>
          <a:p>
            <a:r>
              <a:rPr lang="en-IN" dirty="0" smtClean="0">
                <a:solidFill>
                  <a:schemeClr val="tx2"/>
                </a:solidFill>
              </a:rPr>
              <a:t/>
            </a:r>
            <a:br>
              <a:rPr lang="en-IN" dirty="0" smtClean="0">
                <a:solidFill>
                  <a:schemeClr val="tx2"/>
                </a:solidFill>
              </a:rPr>
            </a:br>
            <a:endParaRPr lang="en-IN" dirty="0" smtClean="0">
              <a:solidFill>
                <a:schemeClr val="tx2"/>
              </a:solidFill>
            </a:endParaRPr>
          </a:p>
          <a:p>
            <a:endParaRPr lang="en-US" dirty="0">
              <a:solidFill>
                <a:schemeClr val="tx2"/>
              </a:solidFill>
            </a:endParaRPr>
          </a:p>
        </p:txBody>
      </p:sp>
      <p:sp>
        <p:nvSpPr>
          <p:cNvPr id="8" name="TextBox 7"/>
          <p:cNvSpPr txBox="1"/>
          <p:nvPr/>
        </p:nvSpPr>
        <p:spPr>
          <a:xfrm>
            <a:off x="4095206" y="2971800"/>
            <a:ext cx="65" cy="276999"/>
          </a:xfrm>
          <a:prstGeom prst="rect">
            <a:avLst/>
          </a:prstGeom>
          <a:noFill/>
        </p:spPr>
        <p:txBody>
          <a:bodyPr wrap="none" lIns="0" tIns="0" rIns="0" bIns="0" rtlCol="0">
            <a:spAutoFit/>
          </a:bodyPr>
          <a:lstStyle/>
          <a:p>
            <a:endParaRPr lang="en-US" dirty="0"/>
          </a:p>
        </p:txBody>
      </p:sp>
      <p:pic>
        <p:nvPicPr>
          <p:cNvPr id="7" name="Picture 6" descr="hackathon.png"/>
          <p:cNvPicPr>
            <a:picLocks noChangeAspect="1"/>
          </p:cNvPicPr>
          <p:nvPr/>
        </p:nvPicPr>
        <p:blipFill>
          <a:blip r:embed="rId2"/>
          <a:stretch>
            <a:fillRect/>
          </a:stretch>
        </p:blipFill>
        <p:spPr>
          <a:xfrm>
            <a:off x="7680960" y="10567"/>
            <a:ext cx="1424965" cy="1145672"/>
          </a:xfrm>
          <a:prstGeom prst="rect">
            <a:avLst/>
          </a:prstGeom>
        </p:spPr>
      </p:pic>
    </p:spTree>
    <p:extLst>
      <p:ext uri="{BB962C8B-B14F-4D97-AF65-F5344CB8AC3E}">
        <p14:creationId xmlns:p14="http://schemas.microsoft.com/office/powerpoint/2010/main" xmlns="" val="413176351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buNone/>
            </a:pPr>
            <a:r>
              <a:rPr lang="en-IN" dirty="0" smtClean="0"/>
              <a:t>  We </a:t>
            </a:r>
            <a:r>
              <a:rPr lang="en-IN" dirty="0" smtClean="0"/>
              <a:t>will be providing a easy accessible application for </a:t>
            </a:r>
            <a:r>
              <a:rPr lang="en-IN" dirty="0" smtClean="0"/>
              <a:t>the farmers</a:t>
            </a:r>
            <a:r>
              <a:rPr lang="en-IN" dirty="0" smtClean="0"/>
              <a:t>, that can easily run on </a:t>
            </a:r>
            <a:r>
              <a:rPr lang="en-IN" dirty="0" smtClean="0"/>
              <a:t>their smart </a:t>
            </a:r>
            <a:r>
              <a:rPr lang="en-IN" dirty="0" smtClean="0"/>
              <a:t>phones. This app will solve the problem of awareness in farming techniques. This </a:t>
            </a:r>
            <a:r>
              <a:rPr lang="en-IN" dirty="0" smtClean="0"/>
              <a:t>will help </a:t>
            </a:r>
            <a:r>
              <a:rPr lang="en-IN" dirty="0" smtClean="0"/>
              <a:t>farmers to do sustainable and effect farming using recommended ways form </a:t>
            </a:r>
            <a:r>
              <a:rPr lang="en-IN" dirty="0" smtClean="0"/>
              <a:t>agriculture experts </a:t>
            </a:r>
            <a:r>
              <a:rPr lang="en-IN" dirty="0" smtClean="0"/>
              <a:t>and many more agricultural reviews on internet. They will get the ideas about the </a:t>
            </a:r>
            <a:r>
              <a:rPr lang="en-IN" dirty="0" smtClean="0"/>
              <a:t>new technologies </a:t>
            </a:r>
            <a:r>
              <a:rPr lang="en-IN" dirty="0" smtClean="0"/>
              <a:t>used in farming and then they can update their techniques and make </a:t>
            </a:r>
            <a:r>
              <a:rPr lang="en-IN" dirty="0" smtClean="0"/>
              <a:t>more output </a:t>
            </a:r>
            <a:r>
              <a:rPr lang="en-IN" dirty="0" smtClean="0"/>
              <a:t>in less input. This app will also control the fraud with the farmers. As the </a:t>
            </a:r>
            <a:r>
              <a:rPr lang="en-IN" dirty="0" smtClean="0"/>
              <a:t>application can </a:t>
            </a:r>
            <a:r>
              <a:rPr lang="en-IN" dirty="0" smtClean="0"/>
              <a:t>show them the market price of their product and they can get the maximum amount </a:t>
            </a:r>
            <a:r>
              <a:rPr lang="en-IN" dirty="0" smtClean="0"/>
              <a:t>for there </a:t>
            </a:r>
            <a:r>
              <a:rPr lang="en-IN" dirty="0" smtClean="0"/>
              <a:t>crop.</a:t>
            </a:r>
            <a:endParaRPr lang="en-IN" dirty="0"/>
          </a:p>
        </p:txBody>
      </p:sp>
      <p:sp>
        <p:nvSpPr>
          <p:cNvPr id="4" name="Title 1"/>
          <p:cNvSpPr>
            <a:spLocks noGrp="1"/>
          </p:cNvSpPr>
          <p:nvPr>
            <p:ph type="title"/>
          </p:nvPr>
        </p:nvSpPr>
        <p:spPr>
          <a:xfrm>
            <a:off x="457200" y="274638"/>
            <a:ext cx="5473337" cy="848768"/>
          </a:xfrm>
          <a:solidFill>
            <a:schemeClr val="bg1">
              <a:lumMod val="75000"/>
              <a:alpha val="95000"/>
            </a:schemeClr>
          </a:solidFill>
        </p:spPr>
        <p:txBody>
          <a:bodyPr/>
          <a:lstStyle/>
          <a:p>
            <a:r>
              <a:rPr lang="en-US" dirty="0" smtClean="0">
                <a:solidFill>
                  <a:srgbClr val="002060"/>
                </a:solidFill>
              </a:rPr>
              <a:t>Solution</a:t>
            </a:r>
            <a:endParaRPr lang="en-US" dirty="0">
              <a:solidFill>
                <a:srgbClr val="002060"/>
              </a:solidFill>
            </a:endParaRPr>
          </a:p>
        </p:txBody>
      </p:sp>
      <p:pic>
        <p:nvPicPr>
          <p:cNvPr id="5" name="Picture 4" descr="hackathon.png"/>
          <p:cNvPicPr>
            <a:picLocks noChangeAspect="1"/>
          </p:cNvPicPr>
          <p:nvPr/>
        </p:nvPicPr>
        <p:blipFill>
          <a:blip r:embed="rId2"/>
          <a:stretch>
            <a:fillRect/>
          </a:stretch>
        </p:blipFill>
        <p:spPr>
          <a:xfrm>
            <a:off x="7523092" y="0"/>
            <a:ext cx="1424965" cy="11456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2" y="29162"/>
            <a:ext cx="7025705" cy="1143000"/>
          </a:xfrm>
          <a:solidFill>
            <a:schemeClr val="bg1">
              <a:lumMod val="65000"/>
            </a:schemeClr>
          </a:solidFill>
        </p:spPr>
        <p:txBody>
          <a:bodyPr/>
          <a:lstStyle/>
          <a:p>
            <a:pPr algn="l"/>
            <a:r>
              <a:rPr lang="en-US" dirty="0" smtClean="0">
                <a:solidFill>
                  <a:srgbClr val="002060"/>
                </a:solidFill>
              </a:rPr>
              <a:t>Concept </a:t>
            </a:r>
            <a:endParaRPr lang="en-US" dirty="0">
              <a:solidFill>
                <a:srgbClr val="002060"/>
              </a:solidFill>
            </a:endParaRPr>
          </a:p>
        </p:txBody>
      </p:sp>
      <p:sp>
        <p:nvSpPr>
          <p:cNvPr id="8" name="Rectangle 7"/>
          <p:cNvSpPr/>
          <p:nvPr/>
        </p:nvSpPr>
        <p:spPr>
          <a:xfrm>
            <a:off x="117566" y="1826593"/>
            <a:ext cx="8994902" cy="4247317"/>
          </a:xfrm>
          <a:prstGeom prst="rect">
            <a:avLst/>
          </a:prstGeom>
        </p:spPr>
        <p:txBody>
          <a:bodyPr wrap="square">
            <a:spAutoFit/>
          </a:bodyPr>
          <a:lstStyle/>
          <a:p>
            <a:pPr marL="342900" indent="-342900">
              <a:buFont typeface="+mj-lt"/>
              <a:buAutoNum type="arabicPeriod"/>
            </a:pPr>
            <a:r>
              <a:rPr lang="en-IN" dirty="0" smtClean="0"/>
              <a:t>An easily </a:t>
            </a:r>
            <a:r>
              <a:rPr lang="en-IN" dirty="0"/>
              <a:t>accessible application for the </a:t>
            </a:r>
            <a:r>
              <a:rPr lang="en-IN" dirty="0" smtClean="0"/>
              <a:t>farmers </a:t>
            </a:r>
            <a:r>
              <a:rPr lang="en-IN" dirty="0"/>
              <a:t>that can easily run on their smart phones. </a:t>
            </a:r>
            <a:endParaRPr lang="en-IN" dirty="0" smtClean="0"/>
          </a:p>
          <a:p>
            <a:pPr marL="342900" indent="-342900">
              <a:lnSpc>
                <a:spcPct val="200000"/>
              </a:lnSpc>
              <a:buFont typeface="+mj-lt"/>
              <a:buAutoNum type="arabicPeriod"/>
            </a:pPr>
            <a:r>
              <a:rPr lang="en-IN" dirty="0" smtClean="0"/>
              <a:t>Sustainable , smart and effective farming .</a:t>
            </a:r>
          </a:p>
          <a:p>
            <a:pPr marL="342900" indent="-342900">
              <a:lnSpc>
                <a:spcPct val="200000"/>
              </a:lnSpc>
              <a:buFont typeface="+mj-lt"/>
              <a:buAutoNum type="arabicPeriod"/>
            </a:pPr>
            <a:r>
              <a:rPr lang="en-IN" dirty="0" smtClean="0"/>
              <a:t>Quick access to important content across the web (Recommendation System) . </a:t>
            </a:r>
          </a:p>
          <a:p>
            <a:pPr marL="342900" indent="-342900">
              <a:lnSpc>
                <a:spcPct val="200000"/>
              </a:lnSpc>
              <a:buFont typeface="+mj-lt"/>
              <a:buAutoNum type="arabicPeriod"/>
            </a:pPr>
            <a:r>
              <a:rPr lang="en-IN" dirty="0" smtClean="0"/>
              <a:t>Market analysis that suggests which crop should be grown. (Data Mining )</a:t>
            </a:r>
          </a:p>
          <a:p>
            <a:pPr marL="342900" indent="-342900">
              <a:buFont typeface="+mj-lt"/>
              <a:buAutoNum type="arabicPeriod"/>
            </a:pPr>
            <a:endParaRPr lang="en-IN" dirty="0" smtClean="0"/>
          </a:p>
          <a:p>
            <a:r>
              <a:rPr lang="en-IN" dirty="0" smtClean="0">
                <a:solidFill>
                  <a:schemeClr val="tx2"/>
                </a:solidFill>
              </a:rPr>
              <a:t/>
            </a:r>
            <a:br>
              <a:rPr lang="en-IN" dirty="0" smtClean="0">
                <a:solidFill>
                  <a:schemeClr val="tx2"/>
                </a:solidFill>
              </a:rPr>
            </a:br>
            <a:r>
              <a:rPr lang="en-IN" dirty="0" smtClean="0">
                <a:solidFill>
                  <a:schemeClr val="tx2"/>
                </a:solidFill>
              </a:rPr>
              <a:t/>
            </a:r>
            <a:br>
              <a:rPr lang="en-IN" dirty="0" smtClean="0">
                <a:solidFill>
                  <a:schemeClr val="tx2"/>
                </a:solidFill>
              </a:rPr>
            </a:br>
            <a:endParaRPr lang="en-IN" dirty="0" smtClean="0">
              <a:solidFill>
                <a:schemeClr val="tx2"/>
              </a:solidFill>
            </a:endParaRPr>
          </a:p>
          <a:p>
            <a:endParaRPr lang="en-US" dirty="0"/>
          </a:p>
        </p:txBody>
      </p:sp>
      <p:pic>
        <p:nvPicPr>
          <p:cNvPr id="5" name="Picture 4" descr="hackathon.png"/>
          <p:cNvPicPr>
            <a:picLocks noChangeAspect="1"/>
          </p:cNvPicPr>
          <p:nvPr/>
        </p:nvPicPr>
        <p:blipFill>
          <a:blip r:embed="rId2"/>
          <a:stretch>
            <a:fillRect/>
          </a:stretch>
        </p:blipFill>
        <p:spPr>
          <a:xfrm>
            <a:off x="7289074" y="29162"/>
            <a:ext cx="1823394" cy="1466009"/>
          </a:xfrm>
          <a:prstGeom prst="rect">
            <a:avLst/>
          </a:prstGeom>
        </p:spPr>
      </p:pic>
    </p:spTree>
    <p:extLst>
      <p:ext uri="{BB962C8B-B14F-4D97-AF65-F5344CB8AC3E}">
        <p14:creationId xmlns:p14="http://schemas.microsoft.com/office/powerpoint/2010/main" xmlns="" val="38121921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6986"/>
            <a:ext cx="7285548" cy="1143000"/>
          </a:xfrm>
          <a:solidFill>
            <a:schemeClr val="bg1">
              <a:lumMod val="65000"/>
            </a:schemeClr>
          </a:solidFill>
        </p:spPr>
        <p:txBody>
          <a:bodyPr>
            <a:normAutofit/>
          </a:bodyPr>
          <a:lstStyle/>
          <a:p>
            <a:r>
              <a:rPr lang="en-US" dirty="0" smtClean="0">
                <a:solidFill>
                  <a:srgbClr val="002060"/>
                </a:solidFill>
              </a:rPr>
              <a:t>Demo/Explain how it works</a:t>
            </a:r>
            <a:endParaRPr lang="en-US" dirty="0">
              <a:solidFill>
                <a:srgbClr val="002060"/>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286751" y="1038173"/>
            <a:ext cx="1635798" cy="2944436"/>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122185" y="2264128"/>
            <a:ext cx="1658879" cy="2985982"/>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390826" y="3968388"/>
            <a:ext cx="1707328" cy="3073189"/>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067461" y="4014809"/>
            <a:ext cx="1696417" cy="3053551"/>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693922" y="1046618"/>
            <a:ext cx="1648995" cy="2968191"/>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415039" y="1316972"/>
            <a:ext cx="2946572" cy="3933138"/>
          </a:xfrm>
          <a:prstGeom prst="rect">
            <a:avLst/>
          </a:prstGeom>
        </p:spPr>
      </p:pic>
      <p:sp>
        <p:nvSpPr>
          <p:cNvPr id="25" name="Right Arrow 24"/>
          <p:cNvSpPr/>
          <p:nvPr/>
        </p:nvSpPr>
        <p:spPr>
          <a:xfrm>
            <a:off x="3226526" y="2264128"/>
            <a:ext cx="274320" cy="246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5087115" y="2264128"/>
            <a:ext cx="199636" cy="246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rved Down Arrow 26"/>
          <p:cNvSpPr/>
          <p:nvPr/>
        </p:nvSpPr>
        <p:spPr>
          <a:xfrm>
            <a:off x="7010352" y="1724297"/>
            <a:ext cx="827362" cy="4568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urved Left Arrow 27"/>
          <p:cNvSpPr/>
          <p:nvPr/>
        </p:nvSpPr>
        <p:spPr>
          <a:xfrm>
            <a:off x="7720149" y="5504982"/>
            <a:ext cx="478859" cy="72600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Left Arrow 28"/>
          <p:cNvSpPr/>
          <p:nvPr/>
        </p:nvSpPr>
        <p:spPr>
          <a:xfrm>
            <a:off x="4963515" y="5250110"/>
            <a:ext cx="427312" cy="2548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43143" y="3252651"/>
            <a:ext cx="2081978" cy="2756263"/>
          </a:xfrm>
          <a:prstGeom prst="rect">
            <a:avLst/>
          </a:prstGeom>
        </p:spPr>
      </p:pic>
      <p:sp>
        <p:nvSpPr>
          <p:cNvPr id="32" name="Bent Arrow 31"/>
          <p:cNvSpPr/>
          <p:nvPr/>
        </p:nvSpPr>
        <p:spPr>
          <a:xfrm>
            <a:off x="923850" y="2181173"/>
            <a:ext cx="552253" cy="46159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3" name="Picture 22" descr="hackathon.png"/>
          <p:cNvPicPr>
            <a:picLocks noChangeAspect="1"/>
          </p:cNvPicPr>
          <p:nvPr/>
        </p:nvPicPr>
        <p:blipFill>
          <a:blip r:embed="rId9"/>
          <a:stretch>
            <a:fillRect/>
          </a:stretch>
        </p:blipFill>
        <p:spPr>
          <a:xfrm>
            <a:off x="7614167" y="0"/>
            <a:ext cx="1529833" cy="1316972"/>
          </a:xfrm>
          <a:prstGeom prst="rect">
            <a:avLst/>
          </a:prstGeom>
        </p:spPr>
      </p:pic>
    </p:spTree>
    <p:extLst>
      <p:ext uri="{BB962C8B-B14F-4D97-AF65-F5344CB8AC3E}">
        <p14:creationId xmlns:p14="http://schemas.microsoft.com/office/powerpoint/2010/main" xmlns="" val="5586581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103"/>
            <a:ext cx="6653047" cy="1143000"/>
          </a:xfrm>
          <a:solidFill>
            <a:schemeClr val="bg1">
              <a:lumMod val="75000"/>
              <a:alpha val="88000"/>
            </a:schemeClr>
          </a:solidFill>
        </p:spPr>
        <p:txBody>
          <a:bodyPr/>
          <a:lstStyle/>
          <a:p>
            <a:r>
              <a:rPr lang="en-US" dirty="0" smtClean="0">
                <a:solidFill>
                  <a:srgbClr val="002060"/>
                </a:solidFill>
              </a:rPr>
              <a:t>Technology Used</a:t>
            </a:r>
            <a:endParaRPr lang="en-US" dirty="0">
              <a:solidFill>
                <a:srgbClr val="002060"/>
              </a:solidFill>
            </a:endParaRPr>
          </a:p>
        </p:txBody>
      </p:sp>
      <p:sp>
        <p:nvSpPr>
          <p:cNvPr id="8" name="Oval 7"/>
          <p:cNvSpPr/>
          <p:nvPr/>
        </p:nvSpPr>
        <p:spPr>
          <a:xfrm>
            <a:off x="287807" y="2510471"/>
            <a:ext cx="1619794" cy="1084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Farmer</a:t>
            </a:r>
            <a:endParaRPr lang="en-US" b="1" dirty="0"/>
          </a:p>
        </p:txBody>
      </p:sp>
      <p:sp>
        <p:nvSpPr>
          <p:cNvPr id="9" name="Right Arrow 8"/>
          <p:cNvSpPr/>
          <p:nvPr/>
        </p:nvSpPr>
        <p:spPr>
          <a:xfrm>
            <a:off x="2070320" y="2871672"/>
            <a:ext cx="502662" cy="382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869020" y="2614216"/>
            <a:ext cx="1828800" cy="8975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t>APPLICATION</a:t>
            </a:r>
            <a:endParaRPr lang="en-US" b="1" dirty="0"/>
          </a:p>
        </p:txBody>
      </p:sp>
      <p:sp>
        <p:nvSpPr>
          <p:cNvPr id="11" name="Left-Right-Up Arrow 10"/>
          <p:cNvSpPr/>
          <p:nvPr/>
        </p:nvSpPr>
        <p:spPr>
          <a:xfrm>
            <a:off x="4993858" y="2510471"/>
            <a:ext cx="1216152" cy="850392"/>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02184" y="1279374"/>
            <a:ext cx="2110872" cy="10829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Mining / Sentiment Analysis</a:t>
            </a:r>
            <a:endParaRPr lang="en-US" dirty="0"/>
          </a:p>
        </p:txBody>
      </p:sp>
      <p:sp>
        <p:nvSpPr>
          <p:cNvPr id="13" name="Oval 12"/>
          <p:cNvSpPr/>
          <p:nvPr/>
        </p:nvSpPr>
        <p:spPr>
          <a:xfrm>
            <a:off x="6513055" y="2362287"/>
            <a:ext cx="2630944" cy="1212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Classification and  Predictions</a:t>
            </a:r>
            <a:endParaRPr lang="en-US" dirty="0"/>
          </a:p>
        </p:txBody>
      </p:sp>
      <p:sp>
        <p:nvSpPr>
          <p:cNvPr id="3" name="TextBox 2"/>
          <p:cNvSpPr txBox="1"/>
          <p:nvPr/>
        </p:nvSpPr>
        <p:spPr>
          <a:xfrm>
            <a:off x="287807" y="4104361"/>
            <a:ext cx="8511136" cy="2862322"/>
          </a:xfrm>
          <a:prstGeom prst="rect">
            <a:avLst/>
          </a:prstGeom>
          <a:noFill/>
        </p:spPr>
        <p:txBody>
          <a:bodyPr wrap="square" rtlCol="0">
            <a:spAutoFit/>
          </a:bodyPr>
          <a:lstStyle/>
          <a:p>
            <a:pPr marL="342900" indent="-342900">
              <a:buAutoNum type="arabicPeriod"/>
            </a:pPr>
            <a:r>
              <a:rPr lang="en-US" b="1" dirty="0" smtClean="0">
                <a:solidFill>
                  <a:schemeClr val="accent6">
                    <a:lumMod val="50000"/>
                  </a:schemeClr>
                </a:solidFill>
              </a:rPr>
              <a:t>Machine learning </a:t>
            </a:r>
            <a:r>
              <a:rPr lang="en-US" dirty="0" smtClean="0"/>
              <a:t/>
            </a:r>
            <a:br>
              <a:rPr lang="en-US" dirty="0" smtClean="0"/>
            </a:br>
            <a:r>
              <a:rPr lang="en-US" dirty="0" smtClean="0">
                <a:solidFill>
                  <a:schemeClr val="accent6">
                    <a:lumMod val="50000"/>
                  </a:schemeClr>
                </a:solidFill>
              </a:rPr>
              <a:t>Data mining  </a:t>
            </a:r>
            <a:r>
              <a:rPr lang="en-US" dirty="0" smtClean="0"/>
              <a:t>for extraction of relevant information from various websites.</a:t>
            </a:r>
            <a:br>
              <a:rPr lang="en-US" dirty="0" smtClean="0"/>
            </a:br>
            <a:r>
              <a:rPr lang="en-US" dirty="0" smtClean="0">
                <a:solidFill>
                  <a:schemeClr val="accent6">
                    <a:lumMod val="50000"/>
                  </a:schemeClr>
                </a:solidFill>
              </a:rPr>
              <a:t>Sentiment Analysis</a:t>
            </a:r>
            <a:r>
              <a:rPr lang="en-US" dirty="0" smtClean="0"/>
              <a:t>  of relevant  Tweets, news  and reviews regarding crops.</a:t>
            </a:r>
          </a:p>
          <a:p>
            <a:pPr marL="342900" indent="-342900">
              <a:buAutoNum type="arabicPeriod"/>
            </a:pPr>
            <a:r>
              <a:rPr lang="en-US" b="1" dirty="0" err="1" smtClean="0">
                <a:solidFill>
                  <a:schemeClr val="accent2">
                    <a:lumMod val="50000"/>
                  </a:schemeClr>
                </a:solidFill>
              </a:rPr>
              <a:t>Django</a:t>
            </a:r>
            <a:r>
              <a:rPr lang="en-US" b="1" dirty="0" smtClean="0">
                <a:solidFill>
                  <a:schemeClr val="accent2">
                    <a:lumMod val="50000"/>
                  </a:schemeClr>
                </a:solidFill>
              </a:rPr>
              <a:t> Web Framework </a:t>
            </a:r>
          </a:p>
          <a:p>
            <a:pPr marL="342900" indent="-342900"/>
            <a:r>
              <a:rPr lang="en-US" dirty="0" smtClean="0">
                <a:solidFill>
                  <a:srgbClr val="1B1B1B"/>
                </a:solidFill>
              </a:rPr>
              <a:t>used for the development of user interface that is easy to use and handy.</a:t>
            </a:r>
            <a:br>
              <a:rPr lang="en-US" dirty="0" smtClean="0">
                <a:solidFill>
                  <a:srgbClr val="1B1B1B"/>
                </a:solidFill>
              </a:rPr>
            </a:br>
            <a:endParaRPr lang="en-US" dirty="0" smtClean="0">
              <a:solidFill>
                <a:srgbClr val="1B1B1B"/>
              </a:solidFill>
            </a:endParaRPr>
          </a:p>
          <a:p>
            <a:r>
              <a:rPr lang="en-US" dirty="0" smtClean="0"/>
              <a:t/>
            </a:r>
            <a:br>
              <a:rPr lang="en-US" dirty="0" smtClean="0"/>
            </a:br>
            <a:endParaRPr lang="en-US" dirty="0"/>
          </a:p>
        </p:txBody>
      </p:sp>
      <p:pic>
        <p:nvPicPr>
          <p:cNvPr id="14" name="Picture 13" descr="hackathon.png"/>
          <p:cNvPicPr>
            <a:picLocks noChangeAspect="1"/>
          </p:cNvPicPr>
          <p:nvPr/>
        </p:nvPicPr>
        <p:blipFill>
          <a:blip r:embed="rId2"/>
          <a:stretch>
            <a:fillRect/>
          </a:stretch>
        </p:blipFill>
        <p:spPr>
          <a:xfrm>
            <a:off x="7285556" y="21104"/>
            <a:ext cx="1858443" cy="1494188"/>
          </a:xfrm>
          <a:prstGeom prst="rect">
            <a:avLst/>
          </a:prstGeom>
        </p:spPr>
      </p:pic>
    </p:spTree>
    <p:extLst>
      <p:ext uri="{BB962C8B-B14F-4D97-AF65-F5344CB8AC3E}">
        <p14:creationId xmlns:p14="http://schemas.microsoft.com/office/powerpoint/2010/main" xmlns="" val="1345750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103"/>
            <a:ext cx="6653047" cy="1143000"/>
          </a:xfrm>
          <a:solidFill>
            <a:schemeClr val="bg1">
              <a:lumMod val="75000"/>
              <a:alpha val="88000"/>
            </a:schemeClr>
          </a:solidFill>
        </p:spPr>
        <p:txBody>
          <a:bodyPr/>
          <a:lstStyle/>
          <a:p>
            <a:r>
              <a:rPr lang="en-US" dirty="0" smtClean="0">
                <a:solidFill>
                  <a:srgbClr val="002060"/>
                </a:solidFill>
              </a:rPr>
              <a:t>Business Model</a:t>
            </a:r>
            <a:endParaRPr lang="en-US" dirty="0">
              <a:solidFill>
                <a:srgbClr val="002060"/>
              </a:solidFill>
            </a:endParaRPr>
          </a:p>
        </p:txBody>
      </p:sp>
      <p:sp>
        <p:nvSpPr>
          <p:cNvPr id="3" name="TextBox 2"/>
          <p:cNvSpPr txBox="1"/>
          <p:nvPr/>
        </p:nvSpPr>
        <p:spPr>
          <a:xfrm>
            <a:off x="276045" y="1673525"/>
            <a:ext cx="8660921" cy="2585323"/>
          </a:xfrm>
          <a:prstGeom prst="rect">
            <a:avLst/>
          </a:prstGeom>
          <a:noFill/>
        </p:spPr>
        <p:txBody>
          <a:bodyPr wrap="square" rtlCol="0">
            <a:spAutoFit/>
          </a:bodyPr>
          <a:lstStyle/>
          <a:p>
            <a:r>
              <a:rPr lang="en-US" dirty="0" smtClean="0"/>
              <a:t>This model will contain all the  recent features on which farming depends. This will contain scattered data at one place, that will attract customers.</a:t>
            </a:r>
            <a:br>
              <a:rPr lang="en-US" dirty="0" smtClean="0"/>
            </a:br>
            <a:endParaRPr lang="en-US" dirty="0" smtClean="0"/>
          </a:p>
          <a:p>
            <a:r>
              <a:rPr lang="en-US" dirty="0" smtClean="0"/>
              <a:t>App can be downloaded for free. App can be motivated and advertised by government of India.</a:t>
            </a:r>
          </a:p>
          <a:p>
            <a:endParaRPr lang="en-US" dirty="0"/>
          </a:p>
          <a:p>
            <a:r>
              <a:rPr lang="en-US" dirty="0" smtClean="0"/>
              <a:t>This model is sustainable since this will be working for the improvement and betterment of the crops. This will also save money of farmers and save them from getting into some sought of fraud. </a:t>
            </a:r>
          </a:p>
        </p:txBody>
      </p:sp>
      <p:pic>
        <p:nvPicPr>
          <p:cNvPr id="4" name="Picture 3"/>
          <p:cNvPicPr>
            <a:picLocks noChangeAspect="1"/>
          </p:cNvPicPr>
          <p:nvPr/>
        </p:nvPicPr>
        <p:blipFill>
          <a:blip r:embed="rId2"/>
          <a:stretch>
            <a:fillRect/>
          </a:stretch>
        </p:blipFill>
        <p:spPr>
          <a:xfrm>
            <a:off x="276045" y="4491270"/>
            <a:ext cx="3016680" cy="1795643"/>
          </a:xfrm>
          <a:prstGeom prst="rect">
            <a:avLst/>
          </a:prstGeom>
        </p:spPr>
      </p:pic>
      <p:pic>
        <p:nvPicPr>
          <p:cNvPr id="7" name="Picture 6"/>
          <p:cNvPicPr>
            <a:picLocks noChangeAspect="1"/>
          </p:cNvPicPr>
          <p:nvPr/>
        </p:nvPicPr>
        <p:blipFill>
          <a:blip r:embed="rId3"/>
          <a:stretch>
            <a:fillRect/>
          </a:stretch>
        </p:blipFill>
        <p:spPr>
          <a:xfrm>
            <a:off x="3502324" y="4491270"/>
            <a:ext cx="2446720" cy="1835040"/>
          </a:xfrm>
          <a:prstGeom prst="rect">
            <a:avLst/>
          </a:prstGeom>
        </p:spPr>
      </p:pic>
      <p:pic>
        <p:nvPicPr>
          <p:cNvPr id="8" name="Picture 7"/>
          <p:cNvPicPr>
            <a:picLocks noChangeAspect="1"/>
          </p:cNvPicPr>
          <p:nvPr/>
        </p:nvPicPr>
        <p:blipFill>
          <a:blip r:embed="rId4"/>
          <a:stretch>
            <a:fillRect/>
          </a:stretch>
        </p:blipFill>
        <p:spPr>
          <a:xfrm>
            <a:off x="6158643" y="4490566"/>
            <a:ext cx="2753698" cy="1824325"/>
          </a:xfrm>
          <a:prstGeom prst="rect">
            <a:avLst/>
          </a:prstGeom>
        </p:spPr>
      </p:pic>
      <p:pic>
        <p:nvPicPr>
          <p:cNvPr id="9" name="Picture 8" descr="hackathon.png"/>
          <p:cNvPicPr>
            <a:picLocks noChangeAspect="1"/>
          </p:cNvPicPr>
          <p:nvPr/>
        </p:nvPicPr>
        <p:blipFill>
          <a:blip r:embed="rId5"/>
          <a:stretch>
            <a:fillRect/>
          </a:stretch>
        </p:blipFill>
        <p:spPr>
          <a:xfrm>
            <a:off x="7445829" y="21104"/>
            <a:ext cx="1698171" cy="1365329"/>
          </a:xfrm>
          <a:prstGeom prst="rect">
            <a:avLst/>
          </a:prstGeom>
        </p:spPr>
      </p:pic>
    </p:spTree>
    <p:extLst>
      <p:ext uri="{BB962C8B-B14F-4D97-AF65-F5344CB8AC3E}">
        <p14:creationId xmlns:p14="http://schemas.microsoft.com/office/powerpoint/2010/main" xmlns="" val="18560270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177"/>
            <a:ext cx="5612525" cy="1143000"/>
          </a:xfrm>
          <a:solidFill>
            <a:schemeClr val="bg1">
              <a:lumMod val="65000"/>
              <a:alpha val="59000"/>
            </a:schemeClr>
          </a:solidFill>
        </p:spPr>
        <p:txBody>
          <a:bodyPr/>
          <a:lstStyle/>
          <a:p>
            <a:r>
              <a:rPr lang="en-US" dirty="0" smtClean="0"/>
              <a:t>Execution plan</a:t>
            </a:r>
            <a:endParaRPr lang="en-US" dirty="0"/>
          </a:p>
        </p:txBody>
      </p:sp>
      <p:sp>
        <p:nvSpPr>
          <p:cNvPr id="4" name="TextBox 3"/>
          <p:cNvSpPr txBox="1"/>
          <p:nvPr/>
        </p:nvSpPr>
        <p:spPr>
          <a:xfrm>
            <a:off x="120770" y="1604513"/>
            <a:ext cx="8867955" cy="5909310"/>
          </a:xfrm>
          <a:prstGeom prst="rect">
            <a:avLst/>
          </a:prstGeom>
          <a:noFill/>
        </p:spPr>
        <p:txBody>
          <a:bodyPr wrap="square" rtlCol="0">
            <a:spAutoFit/>
          </a:bodyPr>
          <a:lstStyle/>
          <a:p>
            <a:r>
              <a:rPr lang="en-US" dirty="0" smtClean="0"/>
              <a:t>This App can be reach to its customer by joining it with various  government agriculture yojnas.</a:t>
            </a:r>
            <a:br>
              <a:rPr lang="en-US" dirty="0" smtClean="0"/>
            </a:br>
            <a:endParaRPr lang="en-US" dirty="0" smtClean="0"/>
          </a:p>
          <a:p>
            <a:r>
              <a:rPr lang="en-US" dirty="0" smtClean="0"/>
              <a:t>This app will be mostly used by  Farmers. This can also be used by the retailers and the research associates.</a:t>
            </a:r>
            <a:br>
              <a:rPr lang="en-US" dirty="0" smtClean="0"/>
            </a:br>
            <a:r>
              <a:rPr lang="en-US" dirty="0" smtClean="0"/>
              <a:t>This solution can be further improvement with various new feature depending upon the market demands. </a:t>
            </a:r>
            <a:br>
              <a:rPr lang="en-US" dirty="0" smtClean="0"/>
            </a:br>
            <a:endParaRPr lang="en-US" dirty="0" smtClean="0"/>
          </a:p>
          <a:p>
            <a:r>
              <a:rPr lang="en-US" dirty="0" smtClean="0"/>
              <a:t>To select the major problems of in the farming and issues that are mostly faced by the farmers. This will ultimately improve the farming methods and will therefore lead to </a:t>
            </a:r>
            <a:r>
              <a:rPr lang="en-US" dirty="0" smtClean="0"/>
              <a:t>healthy </a:t>
            </a:r>
            <a:r>
              <a:rPr lang="en-US" dirty="0" smtClean="0"/>
              <a:t>crops and benefitting farmers as well in the farmer. </a:t>
            </a:r>
            <a:br>
              <a:rPr lang="en-US" dirty="0" smtClean="0"/>
            </a:br>
            <a:endParaRPr lang="en-US" dirty="0" smtClean="0"/>
          </a:p>
          <a:p>
            <a:r>
              <a:rPr lang="en-US" dirty="0" smtClean="0">
                <a:solidFill>
                  <a:srgbClr val="B30D6C"/>
                </a:solidFill>
              </a:rPr>
              <a:t>Our Plan is to bring the scattered data over the web to one place and use technologies to improve the existing systems.</a:t>
            </a:r>
            <a:br>
              <a:rPr lang="en-US" dirty="0" smtClean="0">
                <a:solidFill>
                  <a:srgbClr val="B30D6C"/>
                </a:solidFill>
              </a:rPr>
            </a:br>
            <a:r>
              <a:rPr lang="en-US" dirty="0" smtClean="0"/>
              <a:t> </a:t>
            </a:r>
          </a:p>
          <a:p>
            <a:r>
              <a:rPr lang="en-US" dirty="0" smtClean="0"/>
              <a:t>Since this application consists of machine learning back end, so to train huge dataset  needs a lot of  time. This app can be fully functional within 6 months.</a:t>
            </a:r>
            <a:br>
              <a:rPr lang="en-US" dirty="0" smtClean="0"/>
            </a:br>
            <a:r>
              <a:rPr lang="en-US" dirty="0" smtClean="0"/>
              <a:t/>
            </a:r>
            <a:br>
              <a:rPr lang="en-US" dirty="0" smtClean="0"/>
            </a:br>
            <a:endParaRPr lang="en-US" dirty="0"/>
          </a:p>
        </p:txBody>
      </p:sp>
      <p:pic>
        <p:nvPicPr>
          <p:cNvPr id="5" name="Picture 4" descr="hackathon.png"/>
          <p:cNvPicPr>
            <a:picLocks noChangeAspect="1"/>
          </p:cNvPicPr>
          <p:nvPr/>
        </p:nvPicPr>
        <p:blipFill>
          <a:blip r:embed="rId2"/>
          <a:stretch>
            <a:fillRect/>
          </a:stretch>
        </p:blipFill>
        <p:spPr>
          <a:xfrm>
            <a:off x="7184570" y="0"/>
            <a:ext cx="1959429" cy="1575381"/>
          </a:xfrm>
          <a:prstGeom prst="rect">
            <a:avLst/>
          </a:prstGeom>
        </p:spPr>
      </p:pic>
    </p:spTree>
    <p:extLst>
      <p:ext uri="{BB962C8B-B14F-4D97-AF65-F5344CB8AC3E}">
        <p14:creationId xmlns:p14="http://schemas.microsoft.com/office/powerpoint/2010/main" xmlns="" val="33849294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1396</TotalTime>
  <Words>411</Words>
  <Application>Microsoft Office PowerPoint</Application>
  <PresentationFormat>On-screen Show (4:3)</PresentationFormat>
  <Paragraphs>56</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Concourse</vt:lpstr>
      <vt:lpstr> </vt:lpstr>
      <vt:lpstr>Slide 2</vt:lpstr>
      <vt:lpstr>Problem Statement</vt:lpstr>
      <vt:lpstr>Solution</vt:lpstr>
      <vt:lpstr>Concept </vt:lpstr>
      <vt:lpstr>Demo/Explain how it works</vt:lpstr>
      <vt:lpstr>Technology Used</vt:lpstr>
      <vt:lpstr>Business Model</vt:lpstr>
      <vt:lpstr>Execution plan</vt:lpstr>
      <vt:lpstr>KrishiVikas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format you Pitch?</dc:title>
  <dc:creator>Nezar Kadhem</dc:creator>
  <cp:lastModifiedBy>user</cp:lastModifiedBy>
  <cp:revision>103</cp:revision>
  <dcterms:created xsi:type="dcterms:W3CDTF">2011-11-08T08:14:29Z</dcterms:created>
  <dcterms:modified xsi:type="dcterms:W3CDTF">2018-03-20T21:15:10Z</dcterms:modified>
</cp:coreProperties>
</file>